
<file path=[Content_Types].xml><?xml version="1.0" encoding="utf-8"?>
<Types xmlns="http://schemas.openxmlformats.org/package/2006/content-types">
  <Default Extension="jpg" ContentType="image/jpeg"/>
  <Default Extension="m4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54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5BF485-0BCF-4322-B177-44DDC37D7992}">
  <a:tblStyle styleId="{175BF485-0BCF-4322-B177-44DDC37D79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1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b9ec1708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11b9ec1708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b9ec1708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11b9ec1708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b9ec1708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11b9ec1708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716fed03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12716fed03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ba48b35a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11ba48b35a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71ca000b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1271ca000b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934f71c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12934f71c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71ca000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1271ca000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716fed03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12716fed03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9607ee6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129607ee6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1ba48b35aa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g11ba48b35a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716fed03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12716fed03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71791b6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1271791b6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b9ec1708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11b9ec1708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ba48b35a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11ba48b35a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98b3c908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1298b3c908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e6044d0f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5e6044d0f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">
  <p:cSld name="Title Slide">
    <p:bg>
      <p:bgPr>
        <a:noFill/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59450" y="1127375"/>
            <a:ext cx="7543800" cy="4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blank">
  <p:cSld name="BLANK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2211750" y="1677925"/>
            <a:ext cx="47205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dia">
  <p:cSld name="ONE_COLUMN_TEXT">
    <p:bg>
      <p:bgPr>
        <a:solidFill>
          <a:schemeClr val="dk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/>
        </p:nvSpPr>
        <p:spPr>
          <a:xfrm rot="10800000" flipH="1">
            <a:off x="3276600" y="33"/>
            <a:ext cx="5867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/>
          <p:nvPr/>
        </p:nvSpPr>
        <p:spPr>
          <a:xfrm rot="-5400000">
            <a:off x="-98100" y="3374700"/>
            <a:ext cx="6858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226078" y="477067"/>
            <a:ext cx="2808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●"/>
              <a:defRPr sz="2400" i="0" u="none" strike="noStrike" cap="none">
                <a:solidFill>
                  <a:schemeClr val="accent6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○"/>
              <a:defRPr sz="2400" i="0" u="none" strike="noStrike" cap="none">
                <a:solidFill>
                  <a:schemeClr val="accent6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■"/>
              <a:defRPr sz="2400" i="0" u="none" strike="noStrike" cap="none">
                <a:solidFill>
                  <a:schemeClr val="accent6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●"/>
              <a:defRPr sz="2400" i="0" u="none" strike="noStrike" cap="none">
                <a:solidFill>
                  <a:schemeClr val="accent6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○"/>
              <a:defRPr sz="2400" i="0" u="none" strike="noStrike" cap="none">
                <a:solidFill>
                  <a:schemeClr val="accent6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■"/>
              <a:defRPr sz="2400" i="0" u="none" strike="noStrike" cap="none">
                <a:solidFill>
                  <a:schemeClr val="accent6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●"/>
              <a:defRPr sz="2400" i="0" u="none" strike="noStrike" cap="none">
                <a:solidFill>
                  <a:schemeClr val="accent6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○"/>
              <a:defRPr sz="2400" i="0" u="none" strike="noStrike" cap="none">
                <a:solidFill>
                  <a:schemeClr val="accent6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■"/>
              <a:defRPr sz="2400" i="0" u="none" strike="noStrike" cap="none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226075" y="1954400"/>
            <a:ext cx="2808000" cy="3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0" u="none" strike="noStrike" cap="none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 rot="10800000" flipH="1">
            <a:off x="0" y="1104600"/>
            <a:ext cx="9144000" cy="575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7"/>
          <p:cNvSpPr/>
          <p:nvPr/>
        </p:nvSpPr>
        <p:spPr>
          <a:xfrm>
            <a:off x="0" y="959708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 b="1" i="0" u="none" strike="noStrike" cap="none">
                <a:solidFill>
                  <a:schemeClr val="dk1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 b="1" i="0" u="none" strike="noStrike" cap="none">
                <a:solidFill>
                  <a:schemeClr val="dk1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 b="1" i="0" u="none" strike="noStrike" cap="none">
                <a:solidFill>
                  <a:schemeClr val="dk1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 b="1" i="0" u="none" strike="noStrike" cap="none">
                <a:solidFill>
                  <a:schemeClr val="dk1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 b="1" i="0" u="none" strike="noStrike" cap="none">
                <a:solidFill>
                  <a:schemeClr val="dk1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 b="1" i="0" u="none" strike="noStrike" cap="none">
                <a:solidFill>
                  <a:schemeClr val="dk1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 b="1" i="0" u="none" strike="noStrike" cap="none">
                <a:solidFill>
                  <a:schemeClr val="dk1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 b="1" i="0" u="none" strike="noStrike" cap="none">
                <a:solidFill>
                  <a:schemeClr val="dk1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rot="10800000" flipH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7;p1" descr="Small Use Shield_Gol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1027" y="238127"/>
            <a:ext cx="748239" cy="74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 descr="1-lineWordmark_GoldOnCard_NoBG.ep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7700" y="6462029"/>
            <a:ext cx="1822126" cy="154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 descr="Formal_Viterbi_GoldOnCard_NoBG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2102" y="6138309"/>
            <a:ext cx="1741688" cy="4700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5803900"/>
            <a:ext cx="9144000" cy="1052718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/>
          <p:nvPr/>
        </p:nvSpPr>
        <p:spPr>
          <a:xfrm rot="10800000" flipH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3" descr="Small Use Shield_GoldOnTrans.ep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01027" y="238127"/>
            <a:ext cx="748239" cy="74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 descr="1-lineWordmark_GoldOnCard_NoBG.ep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97700" y="6462029"/>
            <a:ext cx="1822126" cy="154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 descr="Formal_Viterbi_GoldOnCard_NoBG.ep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2102" y="6138309"/>
            <a:ext cx="1741688" cy="4700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26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udiobinder.com/blog/screenwriter-salary-how-much-do-screenwriters-make/" TargetMode="Externa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orbes.com/sites/derekbaine/2021/12/22/how-many-streaming-services-can-people-consume-ott-services--vmvpds-continue-to-soar/?sh=75a6a5d631bb" TargetMode="External"/><Relationship Id="rId5" Type="http://schemas.openxmlformats.org/officeDocument/2006/relationships/hyperlink" Target="https://www.wga.org/contracts/contracts/schedule-of-minimums" TargetMode="External"/><Relationship Id="rId4" Type="http://schemas.openxmlformats.org/officeDocument/2006/relationships/hyperlink" Target="https://freshmenscreenplay.com/how-many-screenplays-are-written-and-sold-each-yea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888775" y="6448525"/>
            <a:ext cx="2179200" cy="249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8"/>
          <p:cNvSpPr txBox="1"/>
          <p:nvPr/>
        </p:nvSpPr>
        <p:spPr>
          <a:xfrm>
            <a:off x="7350" y="1338793"/>
            <a:ext cx="9129300" cy="22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lt2"/>
                </a:solidFill>
              </a:rPr>
              <a:t>Transforming the Movie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8"/>
          <p:cNvSpPr txBox="1"/>
          <p:nvPr/>
        </p:nvSpPr>
        <p:spPr>
          <a:xfrm>
            <a:off x="7349" y="3390899"/>
            <a:ext cx="91293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1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" name="Google Shape;42;p8"/>
          <p:cNvSpPr/>
          <p:nvPr/>
        </p:nvSpPr>
        <p:spPr>
          <a:xfrm>
            <a:off x="1957450" y="5108800"/>
            <a:ext cx="1610400" cy="249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8"/>
          <p:cNvSpPr txBox="1"/>
          <p:nvPr/>
        </p:nvSpPr>
        <p:spPr>
          <a:xfrm>
            <a:off x="1836875" y="3157075"/>
            <a:ext cx="5605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9F9F9"/>
                </a:solidFill>
              </a:rPr>
              <a:t>AI Driven Approach to More Effectively Selling New Movie Scripts</a:t>
            </a:r>
            <a:endParaRPr sz="2200">
              <a:solidFill>
                <a:srgbClr val="F9F9F9"/>
              </a:solidFill>
            </a:endParaRPr>
          </a:p>
        </p:txBody>
      </p:sp>
      <p:sp>
        <p:nvSpPr>
          <p:cNvPr id="44" name="Google Shape;44;p8"/>
          <p:cNvSpPr txBox="1"/>
          <p:nvPr/>
        </p:nvSpPr>
        <p:spPr>
          <a:xfrm>
            <a:off x="0" y="5169225"/>
            <a:ext cx="7672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9F9F9"/>
                </a:solidFill>
              </a:rPr>
              <a:t>DSO 560 Final Project</a:t>
            </a:r>
            <a:endParaRPr sz="1600">
              <a:solidFill>
                <a:srgbClr val="F9F9F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9F9F9"/>
                </a:solidFill>
              </a:rPr>
              <a:t>Chris Madison, Michael (Mike) Levitas, Nick Pettit, Saketh Mallagun</a:t>
            </a:r>
            <a:endParaRPr sz="1600">
              <a:solidFill>
                <a:srgbClr val="F9F9F9"/>
              </a:solidFill>
            </a:endParaRPr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7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Engineering and Model Preprocessing</a:t>
            </a:r>
            <a:endParaRPr/>
          </a:p>
        </p:txBody>
      </p:sp>
      <p:pic>
        <p:nvPicPr>
          <p:cNvPr id="235" name="Google Shape;2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17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7" name="Google Shape;23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750" y="1535749"/>
            <a:ext cx="3035275" cy="278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225" y="1346375"/>
            <a:ext cx="3167625" cy="316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7"/>
          <p:cNvSpPr txBox="1"/>
          <p:nvPr/>
        </p:nvSpPr>
        <p:spPr>
          <a:xfrm>
            <a:off x="459475" y="1028075"/>
            <a:ext cx="777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Two Additional Variables were Created via Sentiment Analysis</a:t>
            </a:r>
            <a:endParaRPr sz="2000" b="1"/>
          </a:p>
        </p:txBody>
      </p:sp>
      <p:sp>
        <p:nvSpPr>
          <p:cNvPr id="240" name="Google Shape;240;p17"/>
          <p:cNvSpPr txBox="1"/>
          <p:nvPr/>
        </p:nvSpPr>
        <p:spPr>
          <a:xfrm>
            <a:off x="246900" y="4243625"/>
            <a:ext cx="43347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Content summary coded as pos. or neg.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Recoding:</a:t>
            </a:r>
            <a:endParaRPr sz="1600"/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Positive = 1</a:t>
            </a:r>
            <a:endParaRPr sz="1600"/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Negative = 0</a:t>
            </a:r>
            <a:endParaRPr sz="1600"/>
          </a:p>
        </p:txBody>
      </p:sp>
      <p:sp>
        <p:nvSpPr>
          <p:cNvPr id="241" name="Google Shape;241;p17"/>
          <p:cNvSpPr txBox="1"/>
          <p:nvPr/>
        </p:nvSpPr>
        <p:spPr>
          <a:xfrm>
            <a:off x="5011075" y="4120475"/>
            <a:ext cx="3665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Content summary given polarity score ranging from -1 to 1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-1 = Very Negative 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1 = Very Positive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0 = Neutral/Unknown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"/>
          <p:cNvSpPr txBox="1">
            <a:spLocks noGrp="1"/>
          </p:cNvSpPr>
          <p:nvPr>
            <p:ph type="body" idx="1"/>
          </p:nvPr>
        </p:nvSpPr>
        <p:spPr>
          <a:xfrm>
            <a:off x="459475" y="862800"/>
            <a:ext cx="5592300" cy="4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 b="1">
                <a:solidFill>
                  <a:srgbClr val="1D1B10"/>
                </a:solidFill>
              </a:rPr>
              <a:t>Data Preprocessing</a:t>
            </a:r>
            <a:endParaRPr b="1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Use different vectorization techniques (word2vec, tf-idf) for testing model inputs</a:t>
            </a:r>
            <a:endParaRPr sz="1600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Extraneous Variables (IMDB Rating, Release Year, etc.) had little additional predictive power</a:t>
            </a:r>
            <a:endParaRPr sz="1600">
              <a:solidFill>
                <a:srgbClr val="1D1B1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B1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 b="1">
                <a:solidFill>
                  <a:srgbClr val="1D1B10"/>
                </a:solidFill>
              </a:rPr>
              <a:t>AutoML For Model Selection</a:t>
            </a:r>
            <a:endParaRPr b="1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Let program decide which model </a:t>
            </a:r>
            <a:endParaRPr sz="1600">
              <a:solidFill>
                <a:srgbClr val="1D1B10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D1B10"/>
                </a:solidFill>
              </a:rPr>
              <a:t>architecture is best</a:t>
            </a:r>
            <a:endParaRPr sz="1600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Save model for reproducibility</a:t>
            </a:r>
            <a:endParaRPr sz="1600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Highly scalable in cloud environment with</a:t>
            </a:r>
            <a:endParaRPr sz="1600">
              <a:solidFill>
                <a:srgbClr val="1D1B10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D1B10"/>
                </a:solidFill>
              </a:rPr>
              <a:t>production level options</a:t>
            </a:r>
            <a:endParaRPr sz="1600">
              <a:solidFill>
                <a:srgbClr val="1D1B1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8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8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Selection</a:t>
            </a:r>
            <a:endParaRPr/>
          </a:p>
        </p:txBody>
      </p:sp>
      <p:pic>
        <p:nvPicPr>
          <p:cNvPr id="249" name="Google Shape;2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18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1" name="Google Shape;25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8749" y="962825"/>
            <a:ext cx="2258700" cy="2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8175" y="3853952"/>
            <a:ext cx="3168775" cy="15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>
            <a:spLocks noGrp="1"/>
          </p:cNvSpPr>
          <p:nvPr>
            <p:ph type="body" idx="1"/>
          </p:nvPr>
        </p:nvSpPr>
        <p:spPr>
          <a:xfrm>
            <a:off x="459450" y="1127375"/>
            <a:ext cx="7543800" cy="4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/>
              <a:t>Two Models were trained specifically for selling Exclusive Content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Both models performed above the benchmarked rate of 42%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XGBoost would be model of choice with highest accuracy</a:t>
            </a:r>
            <a:endParaRPr/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9"/>
          <p:cNvSpPr txBox="1">
            <a:spLocks noGrp="1"/>
          </p:cNvSpPr>
          <p:nvPr>
            <p:ph type="title"/>
          </p:nvPr>
        </p:nvSpPr>
        <p:spPr>
          <a:xfrm>
            <a:off x="459450" y="34047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Exclusive Content Model Results</a:t>
            </a:r>
            <a:endParaRPr/>
          </a:p>
        </p:txBody>
      </p:sp>
      <p:pic>
        <p:nvPicPr>
          <p:cNvPr id="260" name="Google Shape;2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19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2" name="Google Shape;2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225" y="2881999"/>
            <a:ext cx="7652301" cy="23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5488" y="4321575"/>
            <a:ext cx="6831763" cy="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"/>
          <p:cNvSpPr txBox="1">
            <a:spLocks noGrp="1"/>
          </p:cNvSpPr>
          <p:nvPr>
            <p:ph type="body" idx="1"/>
          </p:nvPr>
        </p:nvSpPr>
        <p:spPr>
          <a:xfrm>
            <a:off x="565225" y="885700"/>
            <a:ext cx="7543800" cy="14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/>
              <a:t>Performance was mixed, with seven studios that we could confidently target more effectively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Highest accuracy for targeting Hoopla/Kanopy or Amazon</a:t>
            </a:r>
            <a:endParaRPr/>
          </a:p>
        </p:txBody>
      </p:sp>
      <p:sp>
        <p:nvSpPr>
          <p:cNvPr id="269" name="Google Shape;269;p20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0"/>
          <p:cNvSpPr txBox="1">
            <a:spLocks noGrp="1"/>
          </p:cNvSpPr>
          <p:nvPr>
            <p:ph type="title"/>
          </p:nvPr>
        </p:nvSpPr>
        <p:spPr>
          <a:xfrm>
            <a:off x="459450" y="345475"/>
            <a:ext cx="75438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Non-Exclusive Model Performance</a:t>
            </a:r>
            <a:endParaRPr/>
          </a:p>
        </p:txBody>
      </p:sp>
      <p:pic>
        <p:nvPicPr>
          <p:cNvPr id="271" name="Google Shape;2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20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3" name="Google Shape;27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700" y="2194450"/>
            <a:ext cx="7420601" cy="36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175" y="3975013"/>
            <a:ext cx="5987360" cy="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 txBox="1">
            <a:spLocks noGrp="1"/>
          </p:cNvSpPr>
          <p:nvPr>
            <p:ph type="body" idx="1"/>
          </p:nvPr>
        </p:nvSpPr>
        <p:spPr>
          <a:xfrm>
            <a:off x="459450" y="1127375"/>
            <a:ext cx="5493600" cy="4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D1B10"/>
                </a:solidFill>
              </a:rPr>
              <a:t>Need an experienced team of three data scientists and one senior project leader</a:t>
            </a:r>
            <a:endParaRPr b="1">
              <a:solidFill>
                <a:srgbClr val="1D1B1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>
                <a:solidFill>
                  <a:srgbClr val="1D1B10"/>
                </a:solidFill>
              </a:rPr>
              <a:t>NLP Engineer Average Salary of $150k </a:t>
            </a:r>
            <a:endParaRPr>
              <a:solidFill>
                <a:srgbClr val="1D1B1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>
                <a:solidFill>
                  <a:srgbClr val="1D1B10"/>
                </a:solidFill>
              </a:rPr>
              <a:t>Project Manager Average Salary of $110k</a:t>
            </a:r>
            <a:endParaRPr>
              <a:solidFill>
                <a:srgbClr val="1D1B1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B1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>
                <a:solidFill>
                  <a:srgbClr val="1D1B10"/>
                </a:solidFill>
              </a:rPr>
              <a:t>Team Total Compensation costs of approximately $600k</a:t>
            </a:r>
            <a:endParaRPr>
              <a:solidFill>
                <a:srgbClr val="1D1B1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D1B1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D1B10"/>
                </a:solidFill>
              </a:rPr>
              <a:t>Initial time investment of six months</a:t>
            </a:r>
            <a:endParaRPr b="1">
              <a:solidFill>
                <a:srgbClr val="1D1B1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>
                <a:solidFill>
                  <a:srgbClr val="1D1B10"/>
                </a:solidFill>
              </a:rPr>
              <a:t>2 months of data collection and cleaning</a:t>
            </a:r>
            <a:endParaRPr>
              <a:solidFill>
                <a:srgbClr val="1D1B1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>
                <a:solidFill>
                  <a:srgbClr val="1D1B10"/>
                </a:solidFill>
              </a:rPr>
              <a:t>4 months of model testing and implementing</a:t>
            </a:r>
            <a:endParaRPr>
              <a:solidFill>
                <a:srgbClr val="1D1B10"/>
              </a:solidFill>
            </a:endParaRPr>
          </a:p>
        </p:txBody>
      </p:sp>
      <p:sp>
        <p:nvSpPr>
          <p:cNvPr id="280" name="Google Shape;280;p21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1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Assembling the Full Team</a:t>
            </a:r>
            <a:endParaRPr/>
          </a:p>
        </p:txBody>
      </p:sp>
      <p:pic>
        <p:nvPicPr>
          <p:cNvPr id="282" name="Google Shape;2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21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4" name="Google Shape;28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150" y="3776425"/>
            <a:ext cx="2587775" cy="17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2913" y="1402487"/>
            <a:ext cx="2570250" cy="171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398" y="1951675"/>
            <a:ext cx="578900" cy="8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398" y="3167488"/>
            <a:ext cx="578900" cy="8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1"/>
          <p:cNvSpPr/>
          <p:nvPr/>
        </p:nvSpPr>
        <p:spPr>
          <a:xfrm>
            <a:off x="423850" y="4868425"/>
            <a:ext cx="462000" cy="256200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48123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1"/>
          <p:cNvSpPr/>
          <p:nvPr/>
        </p:nvSpPr>
        <p:spPr>
          <a:xfrm>
            <a:off x="423850" y="5257400"/>
            <a:ext cx="462000" cy="256200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48123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Roadmap for Production</a:t>
            </a:r>
            <a:endParaRPr/>
          </a:p>
        </p:txBody>
      </p:sp>
      <p:pic>
        <p:nvPicPr>
          <p:cNvPr id="296" name="Google Shape;2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22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98" name="Google Shape;298;p22"/>
          <p:cNvGraphicFramePr/>
          <p:nvPr/>
        </p:nvGraphicFramePr>
        <p:xfrm>
          <a:off x="546925" y="96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{175BF485-0BCF-4322-B177-44DDC37D7992}</a:tableStyleId>
              </a:tblPr>
              <a:tblGrid>
                <a:gridCol w="418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5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Key Tasks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Sprint 1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Sprint 2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Sprint 3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i="1"/>
                        <a:t>Touchpoints</a:t>
                      </a:r>
                      <a:endParaRPr i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Data Collection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Data Cleaning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Feature Engineering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Build and tune models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Understand performance &amp; determine final model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876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Develop Front End Application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876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 and Put into Production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876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99" name="Google Shape;299;p22"/>
          <p:cNvSpPr txBox="1"/>
          <p:nvPr/>
        </p:nvSpPr>
        <p:spPr>
          <a:xfrm>
            <a:off x="604225" y="4743200"/>
            <a:ext cx="7543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b="1"/>
              <a:t>Milestone touch points every 2 months to meet six month timeframe with additional touch points as needed</a:t>
            </a:r>
            <a:endParaRPr sz="16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>
            <a:spLocks noGrp="1"/>
          </p:cNvSpPr>
          <p:nvPr>
            <p:ph type="body" idx="1"/>
          </p:nvPr>
        </p:nvSpPr>
        <p:spPr>
          <a:xfrm>
            <a:off x="459450" y="1127375"/>
            <a:ext cx="7543800" cy="4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sp>
        <p:nvSpPr>
          <p:cNvPr id="305" name="Google Shape;305;p23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3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Production Level Implementation Example - Video</a:t>
            </a:r>
            <a:endParaRPr/>
          </a:p>
        </p:txBody>
      </p:sp>
      <p:pic>
        <p:nvPicPr>
          <p:cNvPr id="307" name="Google Shape;30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23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demo.m4v" descr="demo.m4v">
            <a:hlinkClick r:id="" action="ppaction://media"/>
            <a:extLst>
              <a:ext uri="{FF2B5EF4-FFF2-40B4-BE49-F238E27FC236}">
                <a16:creationId xmlns:a16="http://schemas.microsoft.com/office/drawing/2014/main" id="{A85C6A20-13E7-A043-AF51-02E05E851F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4"/>
          <p:cNvSpPr txBox="1"/>
          <p:nvPr/>
        </p:nvSpPr>
        <p:spPr>
          <a:xfrm>
            <a:off x="7274981" y="6214529"/>
            <a:ext cx="1625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lt1"/>
                </a:solidFill>
              </a:rPr>
              <a:t>Mechanical</a:t>
            </a:r>
            <a:r>
              <a:rPr lang="en-US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|  </a:t>
            </a:r>
            <a:r>
              <a:rPr lang="en-US" sz="1100" b="1">
                <a:solidFill>
                  <a:schemeClr val="lt1"/>
                </a:solidFill>
              </a:rPr>
              <a:t>3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226075" y="477075"/>
            <a:ext cx="3021600" cy="12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</a:t>
            </a:r>
            <a:endParaRPr/>
          </a:p>
        </p:txBody>
      </p:sp>
      <p:pic>
        <p:nvPicPr>
          <p:cNvPr id="317" name="Google Shape;3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150" y="0"/>
            <a:ext cx="29596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 txBox="1">
            <a:spLocks noGrp="1"/>
          </p:cNvSpPr>
          <p:nvPr>
            <p:ph type="body" idx="1"/>
          </p:nvPr>
        </p:nvSpPr>
        <p:spPr>
          <a:xfrm>
            <a:off x="459475" y="927350"/>
            <a:ext cx="7543800" cy="4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/>
              <a:t>Hugging Face Sentiment Analysis Model or testing out more complex architectures such as BERT learning</a:t>
            </a:r>
            <a:endParaRPr/>
          </a:p>
          <a:p>
            <a:pPr marL="13716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Fine-tune model on movie/TV specific summaries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/>
              <a:t>Can expand to screenplays if success with movie scripts which is highly scalable using H2O AutoML platform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Test our own custom word embeddings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5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5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Further Improvements</a:t>
            </a:r>
            <a:endParaRPr/>
          </a:p>
        </p:txBody>
      </p:sp>
      <p:pic>
        <p:nvPicPr>
          <p:cNvPr id="326" name="Google Shape;3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25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8" name="Google Shape;3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775" y="3456725"/>
            <a:ext cx="3976450" cy="22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"/>
          <p:cNvSpPr txBox="1">
            <a:spLocks noGrp="1"/>
          </p:cNvSpPr>
          <p:nvPr>
            <p:ph type="body" idx="1"/>
          </p:nvPr>
        </p:nvSpPr>
        <p:spPr>
          <a:xfrm>
            <a:off x="459450" y="1127375"/>
            <a:ext cx="7649700" cy="4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●"/>
            </a:pPr>
            <a:r>
              <a:rPr lang="en-US" sz="1600"/>
              <a:t>About 50,000 movie scripts registered with WGA yearly (only about 10% sold)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Our company is in line with market at a 10% conversion rate, trying to sell about 1000 scripts per year and actually selling 100</a:t>
            </a:r>
            <a:endParaRPr sz="1600"/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Services will be rendered for a 20% commission (comparable to a writer’s agent/manager fee of 10%)</a:t>
            </a:r>
            <a:endParaRPr sz="1600"/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Selling 100 at the average price of $110,000 currently gives us about $2.2 Million in revenue per year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Based on our model being above the benchmark rate, we expect to increase the conversion rate by 5%</a:t>
            </a:r>
            <a:endParaRPr sz="1600"/>
          </a:p>
          <a:p>
            <a:pPr marL="13716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5% increase means selling 50 additional scripts per year</a:t>
            </a:r>
            <a:endParaRPr sz="1600"/>
          </a:p>
          <a:p>
            <a:pPr marL="13716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28 scripts will cover the cost of the initial investment with $484k profit after first year in production. </a:t>
            </a:r>
            <a:endParaRPr sz="1600"/>
          </a:p>
        </p:txBody>
      </p:sp>
      <p:sp>
        <p:nvSpPr>
          <p:cNvPr id="334" name="Google Shape;334;p26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6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Detailed Financial Projection</a:t>
            </a:r>
            <a:endParaRPr/>
          </a:p>
        </p:txBody>
      </p:sp>
      <p:pic>
        <p:nvPicPr>
          <p:cNvPr id="336" name="Google Shape;3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26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9"/>
          <p:cNvSpPr txBox="1"/>
          <p:nvPr/>
        </p:nvSpPr>
        <p:spPr>
          <a:xfrm>
            <a:off x="7274981" y="6214529"/>
            <a:ext cx="1625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lt1"/>
                </a:solidFill>
              </a:rPr>
              <a:t>Mechanical</a:t>
            </a:r>
            <a:r>
              <a:rPr lang="en-US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|  </a:t>
            </a:r>
            <a:r>
              <a:rPr lang="en-US" sz="1100" b="1">
                <a:solidFill>
                  <a:schemeClr val="lt1"/>
                </a:solidFill>
              </a:rPr>
              <a:t>3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226075" y="477075"/>
            <a:ext cx="3021600" cy="12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Executive Summary</a:t>
            </a:r>
            <a:endParaRPr/>
          </a:p>
        </p:txBody>
      </p:sp>
      <p:pic>
        <p:nvPicPr>
          <p:cNvPr id="53" name="Google Shape;5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7675" y="0"/>
            <a:ext cx="589632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 txBox="1">
            <a:spLocks noGrp="1"/>
          </p:cNvSpPr>
          <p:nvPr>
            <p:ph type="body" idx="1"/>
          </p:nvPr>
        </p:nvSpPr>
        <p:spPr>
          <a:xfrm>
            <a:off x="459450" y="1127375"/>
            <a:ext cx="7543800" cy="4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https://www.studiobinder.com/blog/screenwriter-salary-how-much-do-screenwriters-make/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https://freshmenscreenplay.com/how-many-screenplays-are-written-and-sold-each-year/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https://www.wga.org/contracts/contracts/schedule-of-minimums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https://www.forbes.com/sites/derekbaine/2021/12/22/how-many-streaming-services-can-people-consume-ott-services--vmvpds-continue-to-soar/?sh=75a6a5d631bb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7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pic>
        <p:nvPicPr>
          <p:cNvPr id="345" name="Google Shape;34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27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443700" y="1127525"/>
            <a:ext cx="7794000" cy="4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●"/>
            </a:pPr>
            <a:r>
              <a:rPr lang="en-US" sz="1600" b="1">
                <a:solidFill>
                  <a:srgbClr val="1D1B10"/>
                </a:solidFill>
              </a:rPr>
              <a:t>Determine</a:t>
            </a:r>
            <a:r>
              <a:rPr lang="en-US" sz="1600">
                <a:solidFill>
                  <a:srgbClr val="1D1B10"/>
                </a:solidFill>
              </a:rPr>
              <a:t> a business problem that could be solved using NLP techniques taught in class</a:t>
            </a:r>
            <a:endParaRPr sz="1600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Our team took on the role of a movie talent agency that sells new movie scripts to studios</a:t>
            </a:r>
            <a:endParaRPr sz="1600">
              <a:solidFill>
                <a:srgbClr val="1D1B10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D1B1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●"/>
            </a:pPr>
            <a:r>
              <a:rPr lang="en-US" sz="1600">
                <a:solidFill>
                  <a:srgbClr val="1D1B10"/>
                </a:solidFill>
              </a:rPr>
              <a:t> </a:t>
            </a:r>
            <a:r>
              <a:rPr lang="en-US" sz="1600" b="1">
                <a:solidFill>
                  <a:srgbClr val="1D1B10"/>
                </a:solidFill>
              </a:rPr>
              <a:t>Build</a:t>
            </a:r>
            <a:r>
              <a:rPr lang="en-US" sz="1600">
                <a:solidFill>
                  <a:srgbClr val="1D1B10"/>
                </a:solidFill>
              </a:rPr>
              <a:t> a predictive model to solve this problem and evaluate its performance</a:t>
            </a:r>
            <a:endParaRPr sz="1600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Our team created a machine learning model for predicting likelihood of purchase and evaluated its viability at an enterprise level</a:t>
            </a:r>
            <a:endParaRPr sz="1600">
              <a:solidFill>
                <a:srgbClr val="1D1B1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D1B1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●"/>
            </a:pPr>
            <a:r>
              <a:rPr lang="en-US" sz="1600" b="1">
                <a:solidFill>
                  <a:srgbClr val="1D1B10"/>
                </a:solidFill>
              </a:rPr>
              <a:t>Project </a:t>
            </a:r>
            <a:r>
              <a:rPr lang="en-US" sz="1600">
                <a:solidFill>
                  <a:srgbClr val="1D1B10"/>
                </a:solidFill>
              </a:rPr>
              <a:t>future implications and benefits of this new approach</a:t>
            </a:r>
            <a:endParaRPr sz="1600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Our team provided recommendations on benefits, next steps and implementation</a:t>
            </a:r>
            <a:endParaRPr sz="1600">
              <a:solidFill>
                <a:srgbClr val="1D1B10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D1B10"/>
              </a:solidFill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Overview</a:t>
            </a:r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/>
          <p:nvPr/>
        </p:nvSpPr>
        <p:spPr>
          <a:xfrm>
            <a:off x="459475" y="2945600"/>
            <a:ext cx="453300" cy="423000"/>
          </a:xfrm>
          <a:prstGeom prst="sun">
            <a:avLst>
              <a:gd name="adj" fmla="val 25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501013" y="1238675"/>
            <a:ext cx="370224" cy="317520"/>
          </a:xfrm>
          <a:prstGeom prst="cloud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/>
          <p:nvPr/>
        </p:nvSpPr>
        <p:spPr>
          <a:xfrm>
            <a:off x="501025" y="4419400"/>
            <a:ext cx="370200" cy="423000"/>
          </a:xfrm>
          <a:prstGeom prst="ellipseRibbon">
            <a:avLst>
              <a:gd name="adj1" fmla="val 25000"/>
              <a:gd name="adj2" fmla="val 50000"/>
              <a:gd name="adj3" fmla="val 125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Opportunities in the Current Marketplace</a:t>
            </a:r>
            <a:endParaRPr/>
          </a:p>
        </p:txBody>
      </p:sp>
      <p:pic>
        <p:nvPicPr>
          <p:cNvPr id="73" name="Google Shape;7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1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" name="Google Shape;75;p11"/>
          <p:cNvGrpSpPr/>
          <p:nvPr/>
        </p:nvGrpSpPr>
        <p:grpSpPr>
          <a:xfrm>
            <a:off x="4810513" y="839131"/>
            <a:ext cx="4333479" cy="4905482"/>
            <a:chOff x="5821374" y="516852"/>
            <a:chExt cx="5013279" cy="5439656"/>
          </a:xfrm>
        </p:grpSpPr>
        <p:sp>
          <p:nvSpPr>
            <p:cNvPr id="76" name="Google Shape;76;p11"/>
            <p:cNvSpPr/>
            <p:nvPr/>
          </p:nvSpPr>
          <p:spPr>
            <a:xfrm>
              <a:off x="8041351" y="1325453"/>
              <a:ext cx="999600" cy="9996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8835250" y="2722127"/>
              <a:ext cx="999600" cy="9996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8188369" y="3163182"/>
              <a:ext cx="558600" cy="558600"/>
            </a:xfrm>
            <a:prstGeom prst="ellipse">
              <a:avLst/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7556190" y="2104650"/>
              <a:ext cx="558600" cy="5586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8555915" y="3721851"/>
              <a:ext cx="558600" cy="5586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6438851" y="5339053"/>
              <a:ext cx="558600" cy="5586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7835525" y="4839191"/>
              <a:ext cx="558600" cy="558600"/>
            </a:xfrm>
            <a:prstGeom prst="ellipse">
              <a:avLst/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9820273" y="2442792"/>
              <a:ext cx="558600" cy="5586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0467153" y="2633916"/>
              <a:ext cx="367500" cy="367500"/>
            </a:xfrm>
            <a:prstGeom prst="ellipse">
              <a:avLst/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8864653" y="2266370"/>
              <a:ext cx="438000" cy="4380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6968117" y="5074420"/>
              <a:ext cx="438000" cy="438000"/>
            </a:xfrm>
            <a:prstGeom prst="ellipse">
              <a:avLst/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7218048" y="2604512"/>
              <a:ext cx="438000" cy="438000"/>
            </a:xfrm>
            <a:prstGeom prst="ellipse">
              <a:avLst/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7791420" y="2722127"/>
              <a:ext cx="279300" cy="2793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7085732" y="5574282"/>
              <a:ext cx="279300" cy="2793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5821374" y="5647792"/>
              <a:ext cx="279300" cy="2793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6144814" y="5486071"/>
              <a:ext cx="244200" cy="2442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6262429" y="5780108"/>
              <a:ext cx="176400" cy="176400"/>
            </a:xfrm>
            <a:prstGeom prst="ellipse">
              <a:avLst/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9114585" y="4192310"/>
              <a:ext cx="176400" cy="176400"/>
            </a:xfrm>
            <a:prstGeom prst="ellipse">
              <a:avLst/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9893782" y="3045567"/>
              <a:ext cx="176400" cy="1764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8041351" y="3001462"/>
              <a:ext cx="176400" cy="1764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7835525" y="1884122"/>
              <a:ext cx="176400" cy="1764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10393644" y="2325177"/>
              <a:ext cx="244200" cy="2442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9923185" y="1678297"/>
              <a:ext cx="244200" cy="2442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8497108" y="972609"/>
              <a:ext cx="303000" cy="3030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9085181" y="1575384"/>
              <a:ext cx="303000" cy="303000"/>
            </a:xfrm>
            <a:prstGeom prst="ellipse">
              <a:avLst/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10099607" y="2016439"/>
              <a:ext cx="303000" cy="3030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9496832" y="1296049"/>
              <a:ext cx="376500" cy="3765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9526236" y="2486898"/>
              <a:ext cx="244200" cy="2442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9070479" y="1942930"/>
              <a:ext cx="244200" cy="2442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8923461" y="516852"/>
              <a:ext cx="244200" cy="2442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8864653" y="4412838"/>
              <a:ext cx="244200" cy="2442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8423598" y="4883296"/>
              <a:ext cx="244200" cy="2442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7365066" y="4750980"/>
              <a:ext cx="373500" cy="3735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9335112" y="1795911"/>
              <a:ext cx="641100" cy="641100"/>
            </a:xfrm>
            <a:prstGeom prst="ellipse">
              <a:avLst/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8849952" y="810889"/>
              <a:ext cx="705600" cy="7056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7659103" y="4324627"/>
              <a:ext cx="432300" cy="4323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7453277" y="5206737"/>
              <a:ext cx="432300" cy="4323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9173392" y="3795361"/>
              <a:ext cx="367500" cy="3675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7997245" y="3780659"/>
              <a:ext cx="441000" cy="4410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8158965" y="4221714"/>
              <a:ext cx="620400" cy="6204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8129562" y="2398687"/>
              <a:ext cx="696900" cy="696900"/>
            </a:xfrm>
            <a:prstGeom prst="ellipse">
              <a:avLst/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7" name="Google Shape;117;p11" descr="Bar graph with upward tren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08800" y="3774736"/>
              <a:ext cx="452901" cy="452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1" descr="Boardroom outlin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241254" y="3216067"/>
              <a:ext cx="452901" cy="452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1" descr="Checklist outlin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502014" y="5402216"/>
              <a:ext cx="432345" cy="432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1" descr="Customer review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448008" y="1908807"/>
              <a:ext cx="415211" cy="4152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1" descr="Handshake outlin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249989" y="4303919"/>
              <a:ext cx="456011" cy="45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1" descr="Postit Notes outlin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06075" y="2528594"/>
              <a:ext cx="387067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1" descr="Target Audience outline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620788" y="2169248"/>
              <a:ext cx="429475" cy="429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1" descr="Bar graph with downward trend outline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988059" y="948996"/>
              <a:ext cx="429475" cy="429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" name="Google Shape;125;p11"/>
          <p:cNvGrpSpPr/>
          <p:nvPr/>
        </p:nvGrpSpPr>
        <p:grpSpPr>
          <a:xfrm>
            <a:off x="459478" y="1188650"/>
            <a:ext cx="6611503" cy="1137588"/>
            <a:chOff x="1099228" y="1346150"/>
            <a:chExt cx="6611503" cy="1137588"/>
          </a:xfrm>
        </p:grpSpPr>
        <p:grpSp>
          <p:nvGrpSpPr>
            <p:cNvPr id="126" name="Google Shape;126;p11"/>
            <p:cNvGrpSpPr/>
            <p:nvPr/>
          </p:nvGrpSpPr>
          <p:grpSpPr>
            <a:xfrm>
              <a:off x="2319207" y="1393572"/>
              <a:ext cx="5391524" cy="1090166"/>
              <a:chOff x="8921977" y="1343615"/>
              <a:chExt cx="2926200" cy="1090166"/>
            </a:xfrm>
          </p:grpSpPr>
          <p:sp>
            <p:nvSpPr>
              <p:cNvPr id="127" name="Google Shape;127;p11"/>
              <p:cNvSpPr txBox="1"/>
              <p:nvPr/>
            </p:nvSpPr>
            <p:spPr>
              <a:xfrm>
                <a:off x="8921978" y="1343615"/>
                <a:ext cx="25146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b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8B1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Volume of Screenplays</a:t>
                </a:r>
                <a:endParaRPr/>
              </a:p>
            </p:txBody>
          </p:sp>
          <p:sp>
            <p:nvSpPr>
              <p:cNvPr id="128" name="Google Shape;128;p11"/>
              <p:cNvSpPr txBox="1"/>
              <p:nvPr/>
            </p:nvSpPr>
            <p:spPr>
              <a:xfrm>
                <a:off x="8921977" y="1925881"/>
                <a:ext cx="29262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 b="1">
                    <a:solidFill>
                      <a:srgbClr val="51585F"/>
                    </a:solidFill>
                    <a:highlight>
                      <a:srgbClr val="FFFFFF"/>
                    </a:highlight>
                  </a:rPr>
                  <a:t>According to The Writers Guild of America, </a:t>
                </a:r>
                <a:r>
                  <a:rPr lang="en-US" sz="1350" b="1" u="sng">
                    <a:solidFill>
                      <a:srgbClr val="51585F"/>
                    </a:solidFill>
                    <a:highlight>
                      <a:srgbClr val="FFFFFF"/>
                    </a:highlight>
                  </a:rPr>
                  <a:t>50,000</a:t>
                </a:r>
                <a:r>
                  <a:rPr lang="en-US" sz="1350" b="1">
                    <a:solidFill>
                      <a:srgbClr val="51585F"/>
                    </a:solidFill>
                    <a:highlight>
                      <a:srgbClr val="FFFFFF"/>
                    </a:highlight>
                  </a:rPr>
                  <a:t> new screenplays are registered annually. </a:t>
                </a:r>
                <a:endParaRPr b="1"/>
              </a:p>
            </p:txBody>
          </p:sp>
        </p:grpSp>
        <p:sp>
          <p:nvSpPr>
            <p:cNvPr id="129" name="Google Shape;129;p11"/>
            <p:cNvSpPr/>
            <p:nvPr/>
          </p:nvSpPr>
          <p:spPr>
            <a:xfrm>
              <a:off x="2159520" y="1381743"/>
              <a:ext cx="45600" cy="1036800"/>
            </a:xfrm>
            <a:prstGeom prst="roundRect">
              <a:avLst>
                <a:gd name="adj" fmla="val 16667"/>
              </a:avLst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1"/>
            <p:cNvSpPr txBox="1"/>
            <p:nvPr/>
          </p:nvSpPr>
          <p:spPr>
            <a:xfrm>
              <a:off x="1099228" y="1346150"/>
              <a:ext cx="1044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 b="1">
                  <a:solidFill>
                    <a:srgbClr val="F8B100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/>
            </a:p>
          </p:txBody>
        </p:sp>
      </p:grpSp>
      <p:grpSp>
        <p:nvGrpSpPr>
          <p:cNvPr id="131" name="Google Shape;131;p11"/>
          <p:cNvGrpSpPr/>
          <p:nvPr/>
        </p:nvGrpSpPr>
        <p:grpSpPr>
          <a:xfrm>
            <a:off x="459478" y="2565693"/>
            <a:ext cx="6109098" cy="1145417"/>
            <a:chOff x="1099228" y="2845618"/>
            <a:chExt cx="6109098" cy="1145417"/>
          </a:xfrm>
        </p:grpSpPr>
        <p:grpSp>
          <p:nvGrpSpPr>
            <p:cNvPr id="132" name="Google Shape;132;p11"/>
            <p:cNvGrpSpPr/>
            <p:nvPr/>
          </p:nvGrpSpPr>
          <p:grpSpPr>
            <a:xfrm>
              <a:off x="2319524" y="2845618"/>
              <a:ext cx="4888802" cy="1090166"/>
              <a:chOff x="8921977" y="1343615"/>
              <a:chExt cx="2926200" cy="1090166"/>
            </a:xfrm>
          </p:grpSpPr>
          <p:sp>
            <p:nvSpPr>
              <p:cNvPr id="133" name="Google Shape;133;p11"/>
              <p:cNvSpPr txBox="1"/>
              <p:nvPr/>
            </p:nvSpPr>
            <p:spPr>
              <a:xfrm>
                <a:off x="8921978" y="1343615"/>
                <a:ext cx="25146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b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7931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Cost Per Purchase</a:t>
                </a:r>
                <a:endParaRPr/>
              </a:p>
            </p:txBody>
          </p:sp>
          <p:sp>
            <p:nvSpPr>
              <p:cNvPr id="134" name="Google Shape;134;p11"/>
              <p:cNvSpPr txBox="1"/>
              <p:nvPr/>
            </p:nvSpPr>
            <p:spPr>
              <a:xfrm>
                <a:off x="8921977" y="1925881"/>
                <a:ext cx="29262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 b="1">
                    <a:solidFill>
                      <a:srgbClr val="51585F"/>
                    </a:solidFill>
                    <a:highlight>
                      <a:srgbClr val="FFFFFF"/>
                    </a:highlight>
                  </a:rPr>
                  <a:t>The Writers Guild of America payment for an original </a:t>
                </a:r>
                <a:endParaRPr sz="1350" b="1">
                  <a:solidFill>
                    <a:srgbClr val="51585F"/>
                  </a:solidFill>
                  <a:highlight>
                    <a:srgbClr val="FFFFFF"/>
                  </a:highlight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 b="1">
                    <a:solidFill>
                      <a:srgbClr val="51585F"/>
                    </a:solidFill>
                    <a:highlight>
                      <a:srgbClr val="FFFFFF"/>
                    </a:highlight>
                  </a:rPr>
                  <a:t>screenplay has </a:t>
                </a:r>
                <a:r>
                  <a:rPr lang="en-US" sz="1350" b="1" u="sng">
                    <a:solidFill>
                      <a:srgbClr val="51585F"/>
                    </a:solidFill>
                    <a:highlight>
                      <a:srgbClr val="FFFFFF"/>
                    </a:highlight>
                  </a:rPr>
                  <a:t>minimum of $81,220 and high of $152,461</a:t>
                </a:r>
                <a:endParaRPr sz="1350" b="1" u="sng">
                  <a:solidFill>
                    <a:srgbClr val="51585F"/>
                  </a:solidFill>
                  <a:highlight>
                    <a:srgbClr val="FFFFFF"/>
                  </a:highlight>
                </a:endParaRPr>
              </a:p>
            </p:txBody>
          </p:sp>
        </p:grpSp>
        <p:sp>
          <p:nvSpPr>
            <p:cNvPr id="135" name="Google Shape;135;p11"/>
            <p:cNvSpPr/>
            <p:nvPr/>
          </p:nvSpPr>
          <p:spPr>
            <a:xfrm>
              <a:off x="2159520" y="2918428"/>
              <a:ext cx="45600" cy="1036800"/>
            </a:xfrm>
            <a:prstGeom prst="roundRect">
              <a:avLst>
                <a:gd name="adj" fmla="val 16667"/>
              </a:avLst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1"/>
            <p:cNvSpPr txBox="1"/>
            <p:nvPr/>
          </p:nvSpPr>
          <p:spPr>
            <a:xfrm>
              <a:off x="1099228" y="2882835"/>
              <a:ext cx="1044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 b="1">
                  <a:solidFill>
                    <a:srgbClr val="F7931F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</p:grpSp>
      <p:grpSp>
        <p:nvGrpSpPr>
          <p:cNvPr id="137" name="Google Shape;137;p11"/>
          <p:cNvGrpSpPr/>
          <p:nvPr/>
        </p:nvGrpSpPr>
        <p:grpSpPr>
          <a:xfrm>
            <a:off x="459478" y="3987700"/>
            <a:ext cx="6284139" cy="1145407"/>
            <a:chOff x="1099228" y="4382313"/>
            <a:chExt cx="6284139" cy="1145407"/>
          </a:xfrm>
        </p:grpSpPr>
        <p:grpSp>
          <p:nvGrpSpPr>
            <p:cNvPr id="138" name="Google Shape;138;p11"/>
            <p:cNvGrpSpPr/>
            <p:nvPr/>
          </p:nvGrpSpPr>
          <p:grpSpPr>
            <a:xfrm>
              <a:off x="2319847" y="4382313"/>
              <a:ext cx="5063520" cy="1090157"/>
              <a:chOff x="8921977" y="1343624"/>
              <a:chExt cx="3854102" cy="1090157"/>
            </a:xfrm>
          </p:grpSpPr>
          <p:sp>
            <p:nvSpPr>
              <p:cNvPr id="139" name="Google Shape;139;p11"/>
              <p:cNvSpPr txBox="1"/>
              <p:nvPr/>
            </p:nvSpPr>
            <p:spPr>
              <a:xfrm>
                <a:off x="8921980" y="1343624"/>
                <a:ext cx="38541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b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C13018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Streaming Platform Variety</a:t>
                </a:r>
                <a:endParaRPr/>
              </a:p>
            </p:txBody>
          </p:sp>
          <p:sp>
            <p:nvSpPr>
              <p:cNvPr id="140" name="Google Shape;140;p11"/>
              <p:cNvSpPr txBox="1"/>
              <p:nvPr/>
            </p:nvSpPr>
            <p:spPr>
              <a:xfrm>
                <a:off x="8921977" y="1925881"/>
                <a:ext cx="29262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 b="1">
                    <a:solidFill>
                      <a:srgbClr val="51585F"/>
                    </a:solidFill>
                    <a:highlight>
                      <a:srgbClr val="FFFFFF"/>
                    </a:highlight>
                  </a:rPr>
                  <a:t>There are </a:t>
                </a:r>
                <a:r>
                  <a:rPr lang="en-US" sz="1350" b="1" u="sng">
                    <a:solidFill>
                      <a:srgbClr val="51585F"/>
                    </a:solidFill>
                    <a:highlight>
                      <a:srgbClr val="FFFFFF"/>
                    </a:highlight>
                  </a:rPr>
                  <a:t>close to 50 streaming services </a:t>
                </a:r>
                <a:r>
                  <a:rPr lang="en-US" sz="1350" b="1">
                    <a:solidFill>
                      <a:srgbClr val="51585F"/>
                    </a:solidFill>
                    <a:highlight>
                      <a:srgbClr val="FFFFFF"/>
                    </a:highlight>
                  </a:rPr>
                  <a:t>from well-known brands in North America alone.</a:t>
                </a:r>
                <a:endParaRPr sz="11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" name="Google Shape;141;p11"/>
            <p:cNvSpPr/>
            <p:nvPr/>
          </p:nvSpPr>
          <p:spPr>
            <a:xfrm>
              <a:off x="2159520" y="4455113"/>
              <a:ext cx="45600" cy="1036800"/>
            </a:xfrm>
            <a:prstGeom prst="roundRect">
              <a:avLst>
                <a:gd name="adj" fmla="val 16667"/>
              </a:avLst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1"/>
            <p:cNvSpPr txBox="1"/>
            <p:nvPr/>
          </p:nvSpPr>
          <p:spPr>
            <a:xfrm>
              <a:off x="1099228" y="4419520"/>
              <a:ext cx="1044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 b="1">
                  <a:solidFill>
                    <a:srgbClr val="C13018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"/>
          <p:cNvSpPr txBox="1">
            <a:spLocks noGrp="1"/>
          </p:cNvSpPr>
          <p:nvPr>
            <p:ph type="body" idx="1"/>
          </p:nvPr>
        </p:nvSpPr>
        <p:spPr>
          <a:xfrm>
            <a:off x="459475" y="1127525"/>
            <a:ext cx="7543800" cy="44805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D1B10"/>
                </a:solidFill>
              </a:rPr>
              <a:t>Current Approach</a:t>
            </a:r>
            <a:endParaRPr b="1">
              <a:solidFill>
                <a:srgbClr val="1D1B1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●"/>
            </a:pPr>
            <a:r>
              <a:rPr lang="en-US" sz="1600" b="1">
                <a:solidFill>
                  <a:srgbClr val="4A86E8"/>
                </a:solidFill>
              </a:rPr>
              <a:t>Untargeted Marketing</a:t>
            </a:r>
            <a:r>
              <a:rPr lang="en-US" sz="1600">
                <a:solidFill>
                  <a:srgbClr val="1D1B10"/>
                </a:solidFill>
              </a:rPr>
              <a:t> </a:t>
            </a:r>
            <a:endParaRPr sz="1600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Same pitch to studios regardless of movie content or type</a:t>
            </a:r>
            <a:endParaRPr sz="1600">
              <a:solidFill>
                <a:srgbClr val="1D1B1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●"/>
            </a:pPr>
            <a:r>
              <a:rPr lang="en-US" sz="1600" b="1">
                <a:solidFill>
                  <a:srgbClr val="4A86E8"/>
                </a:solidFill>
              </a:rPr>
              <a:t>Time Intensive in a low success rate environment </a:t>
            </a:r>
            <a:endParaRPr sz="1600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Only 10% sales conversion rate at an average selling price of $110,000</a:t>
            </a:r>
            <a:endParaRPr sz="1600">
              <a:solidFill>
                <a:srgbClr val="1D1B1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D1B1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D1B10"/>
                </a:solidFill>
              </a:rPr>
              <a:t>Why our Approach is Superior</a:t>
            </a:r>
            <a:endParaRPr b="1">
              <a:solidFill>
                <a:srgbClr val="1D1B1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600"/>
              <a:buChar char="●"/>
            </a:pPr>
            <a:r>
              <a:rPr lang="en-US" sz="1600" b="1">
                <a:solidFill>
                  <a:srgbClr val="4A86E8"/>
                </a:solidFill>
              </a:rPr>
              <a:t>Optimized Sales Strategy</a:t>
            </a:r>
            <a:endParaRPr sz="1600" b="1">
              <a:solidFill>
                <a:srgbClr val="4A86E8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Machine Learning approach to target companies with the highest purchasing probability </a:t>
            </a:r>
            <a:endParaRPr sz="1600">
              <a:solidFill>
                <a:srgbClr val="1D1B1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600"/>
              <a:buChar char="●"/>
            </a:pPr>
            <a:r>
              <a:rPr lang="en-US" sz="1600" b="1">
                <a:solidFill>
                  <a:srgbClr val="4A86E8"/>
                </a:solidFill>
              </a:rPr>
              <a:t>Increased Profits</a:t>
            </a:r>
            <a:endParaRPr sz="1600" b="1">
              <a:solidFill>
                <a:srgbClr val="4A86E8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Higher conversion rate without increasing sales staff headcount</a:t>
            </a:r>
            <a:endParaRPr sz="1600"/>
          </a:p>
        </p:txBody>
      </p:sp>
      <p:sp>
        <p:nvSpPr>
          <p:cNvPr id="148" name="Google Shape;148;p12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2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Solution and Approach</a:t>
            </a:r>
            <a:endParaRPr/>
          </a:p>
        </p:txBody>
      </p:sp>
      <p:pic>
        <p:nvPicPr>
          <p:cNvPr id="150" name="Google Shape;15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12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12"/>
          <p:cNvSpPr/>
          <p:nvPr/>
        </p:nvSpPr>
        <p:spPr>
          <a:xfrm>
            <a:off x="589125" y="1646525"/>
            <a:ext cx="287100" cy="1875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2"/>
          <p:cNvSpPr/>
          <p:nvPr/>
        </p:nvSpPr>
        <p:spPr>
          <a:xfrm>
            <a:off x="589125" y="2353025"/>
            <a:ext cx="287100" cy="1875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"/>
          <p:cNvSpPr/>
          <p:nvPr/>
        </p:nvSpPr>
        <p:spPr>
          <a:xfrm>
            <a:off x="589125" y="3860513"/>
            <a:ext cx="287100" cy="1875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"/>
          <p:cNvSpPr/>
          <p:nvPr/>
        </p:nvSpPr>
        <p:spPr>
          <a:xfrm>
            <a:off x="589125" y="4969000"/>
            <a:ext cx="287100" cy="1875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"/>
          <p:cNvSpPr/>
          <p:nvPr/>
        </p:nvSpPr>
        <p:spPr>
          <a:xfrm>
            <a:off x="6980200" y="1203125"/>
            <a:ext cx="557700" cy="443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"/>
          <p:cNvSpPr/>
          <p:nvPr/>
        </p:nvSpPr>
        <p:spPr>
          <a:xfrm>
            <a:off x="7385150" y="1646525"/>
            <a:ext cx="557700" cy="443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"/>
          <p:cNvSpPr/>
          <p:nvPr/>
        </p:nvSpPr>
        <p:spPr>
          <a:xfrm>
            <a:off x="6318225" y="951650"/>
            <a:ext cx="557700" cy="443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"/>
          <p:cNvSpPr/>
          <p:nvPr/>
        </p:nvSpPr>
        <p:spPr>
          <a:xfrm>
            <a:off x="5656250" y="828200"/>
            <a:ext cx="557700" cy="443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2"/>
          <p:cNvSpPr/>
          <p:nvPr/>
        </p:nvSpPr>
        <p:spPr>
          <a:xfrm>
            <a:off x="4994275" y="828200"/>
            <a:ext cx="557700" cy="443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2"/>
          <p:cNvSpPr/>
          <p:nvPr/>
        </p:nvSpPr>
        <p:spPr>
          <a:xfrm>
            <a:off x="7445575" y="2225075"/>
            <a:ext cx="557700" cy="443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2"/>
          <p:cNvSpPr/>
          <p:nvPr/>
        </p:nvSpPr>
        <p:spPr>
          <a:xfrm>
            <a:off x="4332300" y="828200"/>
            <a:ext cx="557700" cy="443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/>
          <p:nvPr/>
        </p:nvSpPr>
        <p:spPr>
          <a:xfrm>
            <a:off x="483375" y="3348950"/>
            <a:ext cx="3854100" cy="2339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3"/>
          <p:cNvSpPr/>
          <p:nvPr/>
        </p:nvSpPr>
        <p:spPr>
          <a:xfrm>
            <a:off x="4350450" y="3373200"/>
            <a:ext cx="3942600" cy="2315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3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Overall Findings</a:t>
            </a:r>
            <a:endParaRPr/>
          </a:p>
        </p:txBody>
      </p:sp>
      <p:pic>
        <p:nvPicPr>
          <p:cNvPr id="171" name="Google Shape;17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13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13"/>
          <p:cNvSpPr/>
          <p:nvPr/>
        </p:nvSpPr>
        <p:spPr>
          <a:xfrm>
            <a:off x="459450" y="1027175"/>
            <a:ext cx="573900" cy="72510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3"/>
          <p:cNvSpPr/>
          <p:nvPr/>
        </p:nvSpPr>
        <p:spPr>
          <a:xfrm>
            <a:off x="483375" y="803113"/>
            <a:ext cx="7809600" cy="25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3"/>
          <p:cNvSpPr txBox="1"/>
          <p:nvPr/>
        </p:nvSpPr>
        <p:spPr>
          <a:xfrm>
            <a:off x="1124025" y="3373188"/>
            <a:ext cx="246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Key Costs and Risks</a:t>
            </a:r>
            <a:endParaRPr sz="1800" b="1"/>
          </a:p>
        </p:txBody>
      </p:sp>
      <p:sp>
        <p:nvSpPr>
          <p:cNvPr id="176" name="Google Shape;176;p13"/>
          <p:cNvSpPr txBox="1"/>
          <p:nvPr/>
        </p:nvSpPr>
        <p:spPr>
          <a:xfrm>
            <a:off x="5290025" y="3373200"/>
            <a:ext cx="225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Key Benefits</a:t>
            </a:r>
            <a:endParaRPr sz="1800" b="1"/>
          </a:p>
        </p:txBody>
      </p:sp>
      <p:sp>
        <p:nvSpPr>
          <p:cNvPr id="177" name="Google Shape;177;p13"/>
          <p:cNvSpPr txBox="1"/>
          <p:nvPr/>
        </p:nvSpPr>
        <p:spPr>
          <a:xfrm>
            <a:off x="447225" y="812570"/>
            <a:ext cx="7881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Our research indicates high potential for growth with new machine learning approach</a:t>
            </a:r>
            <a:endParaRPr sz="1600"/>
          </a:p>
        </p:txBody>
      </p:sp>
      <p:sp>
        <p:nvSpPr>
          <p:cNvPr id="178" name="Google Shape;178;p13"/>
          <p:cNvSpPr/>
          <p:nvPr/>
        </p:nvSpPr>
        <p:spPr>
          <a:xfrm>
            <a:off x="4337463" y="3905225"/>
            <a:ext cx="488400" cy="498600"/>
          </a:xfrm>
          <a:prstGeom prst="mathPlus">
            <a:avLst>
              <a:gd name="adj1" fmla="val 23520"/>
            </a:avLst>
          </a:prstGeom>
          <a:solidFill>
            <a:srgbClr val="38761D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3"/>
          <p:cNvSpPr txBox="1"/>
          <p:nvPr/>
        </p:nvSpPr>
        <p:spPr>
          <a:xfrm>
            <a:off x="4935075" y="3915575"/>
            <a:ext cx="3417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Tailored approach to each script reduces time needed for pitch meetings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Increased ROI without increasing sales staff headcount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/>
          <p:cNvSpPr/>
          <p:nvPr/>
        </p:nvSpPr>
        <p:spPr>
          <a:xfrm>
            <a:off x="4387550" y="4798350"/>
            <a:ext cx="488400" cy="498600"/>
          </a:xfrm>
          <a:prstGeom prst="mathPlus">
            <a:avLst>
              <a:gd name="adj1" fmla="val 23520"/>
            </a:avLst>
          </a:prstGeom>
          <a:solidFill>
            <a:srgbClr val="38761D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>
            <a:off x="565225" y="3776825"/>
            <a:ext cx="664800" cy="755400"/>
          </a:xfrm>
          <a:prstGeom prst="mathMinus">
            <a:avLst>
              <a:gd name="adj1" fmla="val 23520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 txBox="1"/>
          <p:nvPr/>
        </p:nvSpPr>
        <p:spPr>
          <a:xfrm>
            <a:off x="1230025" y="3915563"/>
            <a:ext cx="2779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 cost and time investment of a small, agile team of data scientists and project leader</a:t>
            </a:r>
            <a:endParaRPr/>
          </a:p>
        </p:txBody>
      </p:sp>
      <p:sp>
        <p:nvSpPr>
          <p:cNvPr id="183" name="Google Shape;183;p13"/>
          <p:cNvSpPr/>
          <p:nvPr/>
        </p:nvSpPr>
        <p:spPr>
          <a:xfrm>
            <a:off x="565225" y="4746863"/>
            <a:ext cx="664800" cy="755400"/>
          </a:xfrm>
          <a:prstGeom prst="mathMinus">
            <a:avLst>
              <a:gd name="adj1" fmla="val 23520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 txBox="1"/>
          <p:nvPr/>
        </p:nvSpPr>
        <p:spPr>
          <a:xfrm>
            <a:off x="1230025" y="4844650"/>
            <a:ext cx="29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Risk that model may not perform well on new studios or script types</a:t>
            </a:r>
            <a:endParaRPr/>
          </a:p>
        </p:txBody>
      </p:sp>
      <p:sp>
        <p:nvSpPr>
          <p:cNvPr id="185" name="Google Shape;185;p13"/>
          <p:cNvSpPr txBox="1"/>
          <p:nvPr/>
        </p:nvSpPr>
        <p:spPr>
          <a:xfrm>
            <a:off x="821875" y="1980463"/>
            <a:ext cx="2326200" cy="1169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8761D"/>
                </a:solidFill>
              </a:rPr>
              <a:t>5%</a:t>
            </a:r>
            <a:r>
              <a:rPr lang="en-US" sz="1600" b="1"/>
              <a:t> Sales conversion rate increase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</p:txBody>
      </p:sp>
      <p:sp>
        <p:nvSpPr>
          <p:cNvPr id="186" name="Google Shape;186;p13"/>
          <p:cNvSpPr/>
          <p:nvPr/>
        </p:nvSpPr>
        <p:spPr>
          <a:xfrm>
            <a:off x="3310088" y="1823853"/>
            <a:ext cx="1887300" cy="6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/>
          <p:nvPr/>
        </p:nvSpPr>
        <p:spPr>
          <a:xfrm>
            <a:off x="5359425" y="1717525"/>
            <a:ext cx="2643900" cy="6771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Return on investment after </a:t>
            </a:r>
            <a:r>
              <a:rPr lang="en-US" sz="1600" b="1">
                <a:solidFill>
                  <a:srgbClr val="38761D"/>
                </a:solidFill>
              </a:rPr>
              <a:t>28 </a:t>
            </a:r>
            <a:r>
              <a:rPr lang="en-US" sz="1600" b="1"/>
              <a:t>additional sales*</a:t>
            </a:r>
            <a:endParaRPr/>
          </a:p>
        </p:txBody>
      </p:sp>
      <p:sp>
        <p:nvSpPr>
          <p:cNvPr id="188" name="Google Shape;188;p13"/>
          <p:cNvSpPr txBox="1"/>
          <p:nvPr/>
        </p:nvSpPr>
        <p:spPr>
          <a:xfrm>
            <a:off x="5359425" y="2565325"/>
            <a:ext cx="2643900" cy="6771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8761D"/>
                </a:solidFill>
              </a:rPr>
              <a:t>20%</a:t>
            </a:r>
            <a:r>
              <a:rPr lang="en-US" sz="1600" b="1"/>
              <a:t> Projected sales increase first year*</a:t>
            </a:r>
            <a:endParaRPr/>
          </a:p>
        </p:txBody>
      </p:sp>
      <p:sp>
        <p:nvSpPr>
          <p:cNvPr id="189" name="Google Shape;189;p13"/>
          <p:cNvSpPr/>
          <p:nvPr/>
        </p:nvSpPr>
        <p:spPr>
          <a:xfrm>
            <a:off x="3310088" y="2598528"/>
            <a:ext cx="1887300" cy="6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 txBox="1"/>
          <p:nvPr/>
        </p:nvSpPr>
        <p:spPr>
          <a:xfrm>
            <a:off x="5120850" y="5981875"/>
            <a:ext cx="375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*Please see appendix for detailed projections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4"/>
          <p:cNvSpPr txBox="1"/>
          <p:nvPr/>
        </p:nvSpPr>
        <p:spPr>
          <a:xfrm>
            <a:off x="7274981" y="6214529"/>
            <a:ext cx="1625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lt1"/>
                </a:solidFill>
              </a:rPr>
              <a:t>Mechanical</a:t>
            </a:r>
            <a:r>
              <a:rPr lang="en-US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|  </a:t>
            </a:r>
            <a:r>
              <a:rPr lang="en-US" sz="1100" b="1">
                <a:solidFill>
                  <a:schemeClr val="lt1"/>
                </a:solidFill>
              </a:rPr>
              <a:t>3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197" name="Google Shape;197;p14"/>
          <p:cNvSpPr txBox="1">
            <a:spLocks noGrp="1"/>
          </p:cNvSpPr>
          <p:nvPr>
            <p:ph type="title"/>
          </p:nvPr>
        </p:nvSpPr>
        <p:spPr>
          <a:xfrm>
            <a:off x="75525" y="477075"/>
            <a:ext cx="3172200" cy="12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Detailed Methodology and Path to Implementation</a:t>
            </a:r>
            <a:endParaRPr/>
          </a:p>
        </p:txBody>
      </p:sp>
      <p:pic>
        <p:nvPicPr>
          <p:cNvPr id="198" name="Google Shape;1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250" y="0"/>
            <a:ext cx="58207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5"/>
          <p:cNvSpPr txBox="1">
            <a:spLocks noGrp="1"/>
          </p:cNvSpPr>
          <p:nvPr>
            <p:ph type="title"/>
          </p:nvPr>
        </p:nvSpPr>
        <p:spPr>
          <a:xfrm>
            <a:off x="459450" y="34547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pic>
        <p:nvPicPr>
          <p:cNvPr id="206" name="Google Shape;2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15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15"/>
          <p:cNvSpPr/>
          <p:nvPr/>
        </p:nvSpPr>
        <p:spPr>
          <a:xfrm>
            <a:off x="565225" y="1004575"/>
            <a:ext cx="7543800" cy="1714500"/>
          </a:xfrm>
          <a:prstGeom prst="horizontalScroll">
            <a:avLst>
              <a:gd name="adj" fmla="val 125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5"/>
          <p:cNvSpPr txBox="1"/>
          <p:nvPr/>
        </p:nvSpPr>
        <p:spPr>
          <a:xfrm>
            <a:off x="843850" y="1215325"/>
            <a:ext cx="72651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Data Sourced From Reelgood.com</a:t>
            </a:r>
            <a:endParaRPr sz="16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Provider of market data on movie industry</a:t>
            </a:r>
            <a:r>
              <a:rPr lang="en-US" sz="1800" b="1"/>
              <a:t> 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33 MB File and approximately 40,000 rows of data across 20 Streamers</a:t>
            </a:r>
            <a:endParaRPr sz="1600" b="1"/>
          </a:p>
        </p:txBody>
      </p:sp>
      <p:sp>
        <p:nvSpPr>
          <p:cNvPr id="210" name="Google Shape;210;p15"/>
          <p:cNvSpPr/>
          <p:nvPr/>
        </p:nvSpPr>
        <p:spPr>
          <a:xfrm>
            <a:off x="696525" y="2719075"/>
            <a:ext cx="7412400" cy="28062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"/>
          <p:cNvSpPr txBox="1"/>
          <p:nvPr/>
        </p:nvSpPr>
        <p:spPr>
          <a:xfrm>
            <a:off x="1058175" y="2973575"/>
            <a:ext cx="66705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19 Features with characteristics of each movie that are both numeric and categorical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Movie Distribution covering all rating categories to ensure data coverage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All movies contain a description and the studio that purchased</a:t>
            </a:r>
            <a:endParaRPr sz="1600"/>
          </a:p>
        </p:txBody>
      </p:sp>
      <p:sp>
        <p:nvSpPr>
          <p:cNvPr id="212" name="Google Shape;212;p15"/>
          <p:cNvSpPr/>
          <p:nvPr/>
        </p:nvSpPr>
        <p:spPr>
          <a:xfrm>
            <a:off x="944298" y="3134325"/>
            <a:ext cx="515700" cy="187488"/>
          </a:xfrm>
          <a:prstGeom prst="flowChartTerminator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5"/>
          <p:cNvSpPr/>
          <p:nvPr/>
        </p:nvSpPr>
        <p:spPr>
          <a:xfrm>
            <a:off x="944298" y="4076263"/>
            <a:ext cx="515700" cy="187488"/>
          </a:xfrm>
          <a:prstGeom prst="flowChartTerminator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"/>
          <p:cNvSpPr/>
          <p:nvPr/>
        </p:nvSpPr>
        <p:spPr>
          <a:xfrm>
            <a:off x="944298" y="5018200"/>
            <a:ext cx="515700" cy="187488"/>
          </a:xfrm>
          <a:prstGeom prst="flowChartTerminator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"/>
          <p:cNvSpPr/>
          <p:nvPr/>
        </p:nvSpPr>
        <p:spPr>
          <a:xfrm>
            <a:off x="314025" y="883675"/>
            <a:ext cx="8326476" cy="3822552"/>
          </a:xfrm>
          <a:prstGeom prst="cloud">
            <a:avLst/>
          </a:prstGeom>
          <a:solidFill>
            <a:srgbClr val="EFEFEF"/>
          </a:solidFill>
          <a:ln w="28575" cap="flat" cmpd="sng">
            <a:solidFill>
              <a:srgbClr val="1D1B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/>
          <p:cNvSpPr txBox="1">
            <a:spLocks noGrp="1"/>
          </p:cNvSpPr>
          <p:nvPr>
            <p:ph type="body" idx="1"/>
          </p:nvPr>
        </p:nvSpPr>
        <p:spPr>
          <a:xfrm>
            <a:off x="1214775" y="1299100"/>
            <a:ext cx="36795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D1B1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FF"/>
                </a:solidFill>
              </a:rPr>
              <a:t>Standardize Provider Names</a:t>
            </a:r>
            <a:endParaRPr b="1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FF"/>
                </a:solidFill>
              </a:rPr>
              <a:t>ex. HBO and HBO Max = HBO </a:t>
            </a:r>
            <a:endParaRPr sz="1200">
              <a:solidFill>
                <a:srgbClr val="0000FF"/>
              </a:solidFill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21" name="Google Shape;221;p16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6"/>
          <p:cNvSpPr txBox="1">
            <a:spLocks noGrp="1"/>
          </p:cNvSpPr>
          <p:nvPr>
            <p:ph type="title"/>
          </p:nvPr>
        </p:nvSpPr>
        <p:spPr>
          <a:xfrm>
            <a:off x="459450" y="34547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Cleaning</a:t>
            </a:r>
            <a:endParaRPr/>
          </a:p>
        </p:txBody>
      </p:sp>
      <p:pic>
        <p:nvPicPr>
          <p:cNvPr id="223" name="Google Shape;2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6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16"/>
          <p:cNvSpPr txBox="1"/>
          <p:nvPr/>
        </p:nvSpPr>
        <p:spPr>
          <a:xfrm>
            <a:off x="705350" y="2497800"/>
            <a:ext cx="75438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FF"/>
                </a:solidFill>
              </a:rPr>
              <a:t>Apply Text Cleaning Principles</a:t>
            </a:r>
            <a:r>
              <a:rPr lang="en-US" sz="1800">
                <a:solidFill>
                  <a:srgbClr val="1D1B10"/>
                </a:solidFill>
              </a:rPr>
              <a:t>  </a:t>
            </a:r>
            <a:endParaRPr sz="1800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Lowercase and lemmatize text</a:t>
            </a:r>
            <a:endParaRPr sz="1600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Remove punctuation, special characters and stop words</a:t>
            </a:r>
            <a:endParaRPr sz="1600">
              <a:solidFill>
                <a:srgbClr val="1D1B10"/>
              </a:solidFill>
            </a:endParaRPr>
          </a:p>
          <a:p>
            <a:pPr marL="1828800" lvl="3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200"/>
              <a:buChar char="●"/>
            </a:pPr>
            <a:r>
              <a:rPr lang="en-US" sz="1200">
                <a:solidFill>
                  <a:srgbClr val="1D1B10"/>
                </a:solidFill>
              </a:rPr>
              <a:t>Dropped duplicates to ensure one title per platform</a:t>
            </a:r>
            <a:endParaRPr sz="1200">
              <a:solidFill>
                <a:srgbClr val="1D1B1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D1B10"/>
              </a:solidFill>
            </a:endParaRPr>
          </a:p>
        </p:txBody>
      </p:sp>
      <p:sp>
        <p:nvSpPr>
          <p:cNvPr id="226" name="Google Shape;226;p16"/>
          <p:cNvSpPr txBox="1">
            <a:spLocks noGrp="1"/>
          </p:cNvSpPr>
          <p:nvPr>
            <p:ph type="body" idx="1"/>
          </p:nvPr>
        </p:nvSpPr>
        <p:spPr>
          <a:xfrm>
            <a:off x="4816675" y="1459675"/>
            <a:ext cx="36795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D1B1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FF"/>
                </a:solidFill>
              </a:rPr>
              <a:t>Filter Unneeded Data </a:t>
            </a:r>
            <a:endParaRPr b="1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hlink"/>
                </a:solidFill>
              </a:rPr>
              <a:t>ex. Removed platform labeled “free/rent” </a:t>
            </a:r>
            <a:endParaRPr sz="1200">
              <a:solidFill>
                <a:schemeClr val="hlink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FF"/>
              </a:solidFill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27" name="Google Shape;227;p16"/>
          <p:cNvSpPr txBox="1"/>
          <p:nvPr/>
        </p:nvSpPr>
        <p:spPr>
          <a:xfrm>
            <a:off x="480775" y="4961175"/>
            <a:ext cx="808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FF"/>
                </a:solidFill>
              </a:rPr>
              <a:t>“80 percent of a data scientist’s valuable time is spent simply finding, cleansing and organizing data” - IBM</a:t>
            </a:r>
            <a:endParaRPr sz="1600" b="1">
              <a:solidFill>
                <a:srgbClr val="0000FF"/>
              </a:solidFill>
            </a:endParaRPr>
          </a:p>
        </p:txBody>
      </p:sp>
      <p:sp>
        <p:nvSpPr>
          <p:cNvPr id="228" name="Google Shape;228;p16"/>
          <p:cNvSpPr txBox="1"/>
          <p:nvPr/>
        </p:nvSpPr>
        <p:spPr>
          <a:xfrm>
            <a:off x="3959425" y="1232125"/>
            <a:ext cx="151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/>
              <a:t>Key Steps</a:t>
            </a:r>
            <a:endParaRPr sz="2000" b="1"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terbi_R1">
  <a:themeElements>
    <a:clrScheme name="Custom 28">
      <a:dk1>
        <a:srgbClr val="990000"/>
      </a:dk1>
      <a:lt1>
        <a:srgbClr val="FFCC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23">
      <a:dk1>
        <a:srgbClr val="99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1036</Words>
  <Application>Microsoft Macintosh PowerPoint</Application>
  <PresentationFormat>On-screen Show (4:3)</PresentationFormat>
  <Paragraphs>160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Times New Roman</vt:lpstr>
      <vt:lpstr>Viterbi_R1</vt:lpstr>
      <vt:lpstr>Office Theme</vt:lpstr>
      <vt:lpstr>PowerPoint Presentation</vt:lpstr>
      <vt:lpstr>Executive Summary</vt:lpstr>
      <vt:lpstr>Project Overview</vt:lpstr>
      <vt:lpstr>Opportunities in the Current Marketplace</vt:lpstr>
      <vt:lpstr>Business Solution and Approach</vt:lpstr>
      <vt:lpstr>Overall Findings</vt:lpstr>
      <vt:lpstr>Detailed Methodology and Path to Implementation</vt:lpstr>
      <vt:lpstr>Dataset</vt:lpstr>
      <vt:lpstr>Data Cleaning</vt:lpstr>
      <vt:lpstr>Feature Engineering and Model Preprocessing</vt:lpstr>
      <vt:lpstr>Model Selection</vt:lpstr>
      <vt:lpstr>Exclusive Content Model Results</vt:lpstr>
      <vt:lpstr>Non-Exclusive Model Performance</vt:lpstr>
      <vt:lpstr>Assembling the Full Team</vt:lpstr>
      <vt:lpstr>Roadmap for Production</vt:lpstr>
      <vt:lpstr>Production Level Implementation Example - Video</vt:lpstr>
      <vt:lpstr>Appendix</vt:lpstr>
      <vt:lpstr>Further Improvements</vt:lpstr>
      <vt:lpstr>Detailed Financial Projection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Christopher Madison</cp:lastModifiedBy>
  <cp:revision>1</cp:revision>
  <dcterms:modified xsi:type="dcterms:W3CDTF">2022-05-11T16:10:31Z</dcterms:modified>
</cp:coreProperties>
</file>